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62" r:id="rId3"/>
    <p:sldId id="267" r:id="rId4"/>
    <p:sldId id="266" r:id="rId5"/>
    <p:sldId id="261" r:id="rId6"/>
    <p:sldId id="263" r:id="rId7"/>
    <p:sldId id="264" r:id="rId8"/>
    <p:sldId id="265" r:id="rId9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22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37219C-3561-46B4-BBB5-01CA55A5872C}" type="doc">
      <dgm:prSet loTypeId="urn:microsoft.com/office/officeart/2005/8/layout/pyramid1" loCatId="pyramid" qsTypeId="urn:microsoft.com/office/officeart/2005/8/quickstyle/3d3" qsCatId="3D" csTypeId="urn:microsoft.com/office/officeart/2005/8/colors/accent1_2" csCatId="accent1" phldr="1"/>
      <dgm:spPr/>
    </dgm:pt>
    <dgm:pt modelId="{AE9127D3-57D0-4CB9-BA0E-C90582897A9F}">
      <dgm:prSet phldrT="[Text]"/>
      <dgm:spPr/>
      <dgm:t>
        <a:bodyPr/>
        <a:lstStyle/>
        <a:p>
          <a:r>
            <a:rPr lang="de-DE" dirty="0" smtClean="0"/>
            <a:t/>
          </a:r>
          <a:br>
            <a:rPr lang="de-DE" dirty="0" smtClean="0"/>
          </a:br>
          <a:r>
            <a:rPr lang="de-DE" dirty="0" smtClean="0"/>
            <a:t>AO-SF</a:t>
          </a:r>
          <a:endParaRPr lang="de-DE" dirty="0"/>
        </a:p>
      </dgm:t>
    </dgm:pt>
    <dgm:pt modelId="{3E956B85-BCE8-4696-BC65-0E73545264E0}" type="parTrans" cxnId="{CDD38376-3F78-4C23-80EB-8D9CD41BA22A}">
      <dgm:prSet/>
      <dgm:spPr/>
      <dgm:t>
        <a:bodyPr/>
        <a:lstStyle/>
        <a:p>
          <a:endParaRPr lang="de-DE"/>
        </a:p>
      </dgm:t>
    </dgm:pt>
    <dgm:pt modelId="{E25BC347-FC28-45E7-8406-F105990990C2}" type="sibTrans" cxnId="{CDD38376-3F78-4C23-80EB-8D9CD41BA22A}">
      <dgm:prSet/>
      <dgm:spPr/>
      <dgm:t>
        <a:bodyPr/>
        <a:lstStyle/>
        <a:p>
          <a:endParaRPr lang="de-DE"/>
        </a:p>
      </dgm:t>
    </dgm:pt>
    <dgm:pt modelId="{4F35BBC5-183D-4C87-B7D8-B50A3BB66486}">
      <dgm:prSet phldrT="[Text]"/>
      <dgm:spPr/>
      <dgm:t>
        <a:bodyPr/>
        <a:lstStyle/>
        <a:p>
          <a:r>
            <a:rPr lang="de-DE" dirty="0" smtClean="0"/>
            <a:t>Bilanzstufe 2: Förderkonferenz</a:t>
          </a:r>
          <a:endParaRPr lang="de-DE" dirty="0"/>
        </a:p>
      </dgm:t>
    </dgm:pt>
    <dgm:pt modelId="{110B3529-B13A-469C-8F6C-12A9E9BEDE62}" type="parTrans" cxnId="{0DCFF961-5AEC-498D-BDA7-62A95E03198D}">
      <dgm:prSet/>
      <dgm:spPr/>
      <dgm:t>
        <a:bodyPr/>
        <a:lstStyle/>
        <a:p>
          <a:endParaRPr lang="de-DE"/>
        </a:p>
      </dgm:t>
    </dgm:pt>
    <dgm:pt modelId="{44043E00-9055-4DA6-B7DF-C96CB54F7085}" type="sibTrans" cxnId="{0DCFF961-5AEC-498D-BDA7-62A95E03198D}">
      <dgm:prSet/>
      <dgm:spPr/>
      <dgm:t>
        <a:bodyPr/>
        <a:lstStyle/>
        <a:p>
          <a:endParaRPr lang="de-DE"/>
        </a:p>
      </dgm:t>
    </dgm:pt>
    <dgm:pt modelId="{24D987E3-DEF8-466F-ABAC-99D13DCFF8B0}">
      <dgm:prSet phldrT="[Text]"/>
      <dgm:spPr/>
      <dgm:t>
        <a:bodyPr/>
        <a:lstStyle/>
        <a:p>
          <a:r>
            <a:rPr lang="de-DE" dirty="0" smtClean="0"/>
            <a:t>Basis:</a:t>
          </a:r>
        </a:p>
        <a:p>
          <a:r>
            <a:rPr lang="de-DE" dirty="0" smtClean="0"/>
            <a:t>Individuelle Förderung</a:t>
          </a:r>
          <a:endParaRPr lang="de-DE" dirty="0"/>
        </a:p>
      </dgm:t>
    </dgm:pt>
    <dgm:pt modelId="{BD6AF49C-8025-47A2-84A5-725950FFFAB7}" type="parTrans" cxnId="{AA0AAA9E-D41B-4CB1-9EA6-CB3031283E5B}">
      <dgm:prSet/>
      <dgm:spPr/>
      <dgm:t>
        <a:bodyPr/>
        <a:lstStyle/>
        <a:p>
          <a:endParaRPr lang="de-DE"/>
        </a:p>
      </dgm:t>
    </dgm:pt>
    <dgm:pt modelId="{45B78915-AEE8-4594-B611-A054C620AD0A}" type="sibTrans" cxnId="{AA0AAA9E-D41B-4CB1-9EA6-CB3031283E5B}">
      <dgm:prSet/>
      <dgm:spPr/>
      <dgm:t>
        <a:bodyPr/>
        <a:lstStyle/>
        <a:p>
          <a:endParaRPr lang="de-DE"/>
        </a:p>
      </dgm:t>
    </dgm:pt>
    <dgm:pt modelId="{80E795F8-464C-4B89-8EE6-0BF182CD9281}">
      <dgm:prSet phldrT="[Text]"/>
      <dgm:spPr/>
      <dgm:t>
        <a:bodyPr/>
        <a:lstStyle/>
        <a:p>
          <a:r>
            <a:rPr lang="de-DE" dirty="0" smtClean="0"/>
            <a:t>Bilanzstufe 1:</a:t>
          </a:r>
        </a:p>
        <a:p>
          <a:r>
            <a:rPr lang="de-DE" dirty="0" smtClean="0"/>
            <a:t>Erweiterte Klassenkonferenz</a:t>
          </a:r>
          <a:endParaRPr lang="de-DE" dirty="0"/>
        </a:p>
      </dgm:t>
    </dgm:pt>
    <dgm:pt modelId="{9E14E25B-8584-430C-B83C-66BDEF19FD17}" type="parTrans" cxnId="{04F56E41-ABD6-44C9-B3D2-B0433D9C7123}">
      <dgm:prSet/>
      <dgm:spPr/>
      <dgm:t>
        <a:bodyPr/>
        <a:lstStyle/>
        <a:p>
          <a:endParaRPr lang="de-DE"/>
        </a:p>
      </dgm:t>
    </dgm:pt>
    <dgm:pt modelId="{8509994E-EA71-4340-9AC7-8B543A8316EC}" type="sibTrans" cxnId="{04F56E41-ABD6-44C9-B3D2-B0433D9C7123}">
      <dgm:prSet/>
      <dgm:spPr/>
      <dgm:t>
        <a:bodyPr/>
        <a:lstStyle/>
        <a:p>
          <a:endParaRPr lang="de-DE"/>
        </a:p>
      </dgm:t>
    </dgm:pt>
    <dgm:pt modelId="{5F3B149D-A023-48A0-9F1D-22A7D552C616}" type="pres">
      <dgm:prSet presAssocID="{8F37219C-3561-46B4-BBB5-01CA55A5872C}" presName="Name0" presStyleCnt="0">
        <dgm:presLayoutVars>
          <dgm:dir/>
          <dgm:animLvl val="lvl"/>
          <dgm:resizeHandles val="exact"/>
        </dgm:presLayoutVars>
      </dgm:prSet>
      <dgm:spPr/>
    </dgm:pt>
    <dgm:pt modelId="{9C9CCC4A-BA13-4DB5-9F38-F206916AEBEC}" type="pres">
      <dgm:prSet presAssocID="{AE9127D3-57D0-4CB9-BA0E-C90582897A9F}" presName="Name8" presStyleCnt="0"/>
      <dgm:spPr/>
    </dgm:pt>
    <dgm:pt modelId="{A7C66257-4CC1-43A6-9E39-C26FA07D791C}" type="pres">
      <dgm:prSet presAssocID="{AE9127D3-57D0-4CB9-BA0E-C90582897A9F}" presName="level" presStyleLbl="node1" presStyleIdx="0" presStyleCnt="4" custLinFactNeighborY="259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3DF29AA-2F9F-4C8F-8422-1E1B63BD8FDB}" type="pres">
      <dgm:prSet presAssocID="{AE9127D3-57D0-4CB9-BA0E-C90582897A9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1BA420C-38A5-49B1-8C8D-926687CD415E}" type="pres">
      <dgm:prSet presAssocID="{4F35BBC5-183D-4C87-B7D8-B50A3BB66486}" presName="Name8" presStyleCnt="0"/>
      <dgm:spPr/>
    </dgm:pt>
    <dgm:pt modelId="{D270C3A4-E0E5-4F71-B563-D7EF9CB40550}" type="pres">
      <dgm:prSet presAssocID="{4F35BBC5-183D-4C87-B7D8-B50A3BB66486}" presName="level" presStyleLbl="node1" presStyleIdx="1" presStyleCnt="4" custLinFactNeighborY="259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F4C6C3E-F885-402B-80F6-B2BD33D0DFDE}" type="pres">
      <dgm:prSet presAssocID="{4F35BBC5-183D-4C87-B7D8-B50A3BB6648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EA678B5-2991-4DE5-BDB0-2FA35B965A76}" type="pres">
      <dgm:prSet presAssocID="{80E795F8-464C-4B89-8EE6-0BF182CD9281}" presName="Name8" presStyleCnt="0"/>
      <dgm:spPr/>
    </dgm:pt>
    <dgm:pt modelId="{161D5AE1-86D9-4E3F-A27C-5C61392D368E}" type="pres">
      <dgm:prSet presAssocID="{80E795F8-464C-4B89-8EE6-0BF182CD9281}" presName="level" presStyleLbl="node1" presStyleIdx="2" presStyleCnt="4" custLinFactNeighborY="259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70D016E-6610-4C70-887E-C2D2BA3D8482}" type="pres">
      <dgm:prSet presAssocID="{80E795F8-464C-4B89-8EE6-0BF182CD928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E539A6C-B489-4E8E-A268-2966122CDBCC}" type="pres">
      <dgm:prSet presAssocID="{24D987E3-DEF8-466F-ABAC-99D13DCFF8B0}" presName="Name8" presStyleCnt="0"/>
      <dgm:spPr/>
    </dgm:pt>
    <dgm:pt modelId="{14EBDBEF-A31C-47BF-A819-E6154A32FA3A}" type="pres">
      <dgm:prSet presAssocID="{24D987E3-DEF8-466F-ABAC-99D13DCFF8B0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CC76C92-D46B-4F89-8688-690D432AF742}" type="pres">
      <dgm:prSet presAssocID="{24D987E3-DEF8-466F-ABAC-99D13DCFF8B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AA04148-5120-4B18-AE65-C45D47B55986}" type="presOf" srcId="{AE9127D3-57D0-4CB9-BA0E-C90582897A9F}" destId="{F3DF29AA-2F9F-4C8F-8422-1E1B63BD8FDB}" srcOrd="1" destOrd="0" presId="urn:microsoft.com/office/officeart/2005/8/layout/pyramid1"/>
    <dgm:cxn modelId="{AA0AAA9E-D41B-4CB1-9EA6-CB3031283E5B}" srcId="{8F37219C-3561-46B4-BBB5-01CA55A5872C}" destId="{24D987E3-DEF8-466F-ABAC-99D13DCFF8B0}" srcOrd="3" destOrd="0" parTransId="{BD6AF49C-8025-47A2-84A5-725950FFFAB7}" sibTransId="{45B78915-AEE8-4594-B611-A054C620AD0A}"/>
    <dgm:cxn modelId="{3513AC8B-FD95-405D-9B4D-1FBBA03B29C2}" type="presOf" srcId="{80E795F8-464C-4B89-8EE6-0BF182CD9281}" destId="{161D5AE1-86D9-4E3F-A27C-5C61392D368E}" srcOrd="0" destOrd="0" presId="urn:microsoft.com/office/officeart/2005/8/layout/pyramid1"/>
    <dgm:cxn modelId="{CDD38376-3F78-4C23-80EB-8D9CD41BA22A}" srcId="{8F37219C-3561-46B4-BBB5-01CA55A5872C}" destId="{AE9127D3-57D0-4CB9-BA0E-C90582897A9F}" srcOrd="0" destOrd="0" parTransId="{3E956B85-BCE8-4696-BC65-0E73545264E0}" sibTransId="{E25BC347-FC28-45E7-8406-F105990990C2}"/>
    <dgm:cxn modelId="{2C50F96F-0A35-4B2E-9375-57BEBBD5D53F}" type="presOf" srcId="{24D987E3-DEF8-466F-ABAC-99D13DCFF8B0}" destId="{7CC76C92-D46B-4F89-8688-690D432AF742}" srcOrd="1" destOrd="0" presId="urn:microsoft.com/office/officeart/2005/8/layout/pyramid1"/>
    <dgm:cxn modelId="{7EFA704C-75FB-437D-AC4C-DF8B069282E5}" type="presOf" srcId="{24D987E3-DEF8-466F-ABAC-99D13DCFF8B0}" destId="{14EBDBEF-A31C-47BF-A819-E6154A32FA3A}" srcOrd="0" destOrd="0" presId="urn:microsoft.com/office/officeart/2005/8/layout/pyramid1"/>
    <dgm:cxn modelId="{04F56E41-ABD6-44C9-B3D2-B0433D9C7123}" srcId="{8F37219C-3561-46B4-BBB5-01CA55A5872C}" destId="{80E795F8-464C-4B89-8EE6-0BF182CD9281}" srcOrd="2" destOrd="0" parTransId="{9E14E25B-8584-430C-B83C-66BDEF19FD17}" sibTransId="{8509994E-EA71-4340-9AC7-8B543A8316EC}"/>
    <dgm:cxn modelId="{65338DDB-D64D-43DA-96A9-524EF677226E}" type="presOf" srcId="{AE9127D3-57D0-4CB9-BA0E-C90582897A9F}" destId="{A7C66257-4CC1-43A6-9E39-C26FA07D791C}" srcOrd="0" destOrd="0" presId="urn:microsoft.com/office/officeart/2005/8/layout/pyramid1"/>
    <dgm:cxn modelId="{0DCFF961-5AEC-498D-BDA7-62A95E03198D}" srcId="{8F37219C-3561-46B4-BBB5-01CA55A5872C}" destId="{4F35BBC5-183D-4C87-B7D8-B50A3BB66486}" srcOrd="1" destOrd="0" parTransId="{110B3529-B13A-469C-8F6C-12A9E9BEDE62}" sibTransId="{44043E00-9055-4DA6-B7DF-C96CB54F7085}"/>
    <dgm:cxn modelId="{165DD5A7-F5E3-4BAF-A207-6FADE8A96A34}" type="presOf" srcId="{4F35BBC5-183D-4C87-B7D8-B50A3BB66486}" destId="{AF4C6C3E-F885-402B-80F6-B2BD33D0DFDE}" srcOrd="1" destOrd="0" presId="urn:microsoft.com/office/officeart/2005/8/layout/pyramid1"/>
    <dgm:cxn modelId="{AF24027D-136A-463C-89BF-3BF26827EC30}" type="presOf" srcId="{80E795F8-464C-4B89-8EE6-0BF182CD9281}" destId="{970D016E-6610-4C70-887E-C2D2BA3D8482}" srcOrd="1" destOrd="0" presId="urn:microsoft.com/office/officeart/2005/8/layout/pyramid1"/>
    <dgm:cxn modelId="{62793331-7675-4D52-B655-83F7A6441FCD}" type="presOf" srcId="{4F35BBC5-183D-4C87-B7D8-B50A3BB66486}" destId="{D270C3A4-E0E5-4F71-B563-D7EF9CB40550}" srcOrd="0" destOrd="0" presId="urn:microsoft.com/office/officeart/2005/8/layout/pyramid1"/>
    <dgm:cxn modelId="{C2069D77-D424-434E-8D74-1D4A61716B14}" type="presOf" srcId="{8F37219C-3561-46B4-BBB5-01CA55A5872C}" destId="{5F3B149D-A023-48A0-9F1D-22A7D552C616}" srcOrd="0" destOrd="0" presId="urn:microsoft.com/office/officeart/2005/8/layout/pyramid1"/>
    <dgm:cxn modelId="{D393E027-297D-431D-A16C-20438336FFDF}" type="presParOf" srcId="{5F3B149D-A023-48A0-9F1D-22A7D552C616}" destId="{9C9CCC4A-BA13-4DB5-9F38-F206916AEBEC}" srcOrd="0" destOrd="0" presId="urn:microsoft.com/office/officeart/2005/8/layout/pyramid1"/>
    <dgm:cxn modelId="{1B7DDCE3-AE31-442B-93B2-B9C6E729D532}" type="presParOf" srcId="{9C9CCC4A-BA13-4DB5-9F38-F206916AEBEC}" destId="{A7C66257-4CC1-43A6-9E39-C26FA07D791C}" srcOrd="0" destOrd="0" presId="urn:microsoft.com/office/officeart/2005/8/layout/pyramid1"/>
    <dgm:cxn modelId="{DF4C7B94-4F2C-40BA-81AF-5CD56B2A73F9}" type="presParOf" srcId="{9C9CCC4A-BA13-4DB5-9F38-F206916AEBEC}" destId="{F3DF29AA-2F9F-4C8F-8422-1E1B63BD8FDB}" srcOrd="1" destOrd="0" presId="urn:microsoft.com/office/officeart/2005/8/layout/pyramid1"/>
    <dgm:cxn modelId="{0DBB96B7-110E-4200-96DF-810434408DAD}" type="presParOf" srcId="{5F3B149D-A023-48A0-9F1D-22A7D552C616}" destId="{01BA420C-38A5-49B1-8C8D-926687CD415E}" srcOrd="1" destOrd="0" presId="urn:microsoft.com/office/officeart/2005/8/layout/pyramid1"/>
    <dgm:cxn modelId="{279360DF-F70E-4E60-8B4D-95D438271CD9}" type="presParOf" srcId="{01BA420C-38A5-49B1-8C8D-926687CD415E}" destId="{D270C3A4-E0E5-4F71-B563-D7EF9CB40550}" srcOrd="0" destOrd="0" presId="urn:microsoft.com/office/officeart/2005/8/layout/pyramid1"/>
    <dgm:cxn modelId="{0FEF7F6C-D8E8-4788-959F-1FACB7CA8812}" type="presParOf" srcId="{01BA420C-38A5-49B1-8C8D-926687CD415E}" destId="{AF4C6C3E-F885-402B-80F6-B2BD33D0DFDE}" srcOrd="1" destOrd="0" presId="urn:microsoft.com/office/officeart/2005/8/layout/pyramid1"/>
    <dgm:cxn modelId="{5A159D5A-DAD1-4B80-81B3-980D5D96156E}" type="presParOf" srcId="{5F3B149D-A023-48A0-9F1D-22A7D552C616}" destId="{2EA678B5-2991-4DE5-BDB0-2FA35B965A76}" srcOrd="2" destOrd="0" presId="urn:microsoft.com/office/officeart/2005/8/layout/pyramid1"/>
    <dgm:cxn modelId="{9444DB13-48EF-4CFF-BB61-4CBFD53E7AFE}" type="presParOf" srcId="{2EA678B5-2991-4DE5-BDB0-2FA35B965A76}" destId="{161D5AE1-86D9-4E3F-A27C-5C61392D368E}" srcOrd="0" destOrd="0" presId="urn:microsoft.com/office/officeart/2005/8/layout/pyramid1"/>
    <dgm:cxn modelId="{D3C253E8-602F-4548-BE3D-E73728CAAD1E}" type="presParOf" srcId="{2EA678B5-2991-4DE5-BDB0-2FA35B965A76}" destId="{970D016E-6610-4C70-887E-C2D2BA3D8482}" srcOrd="1" destOrd="0" presId="urn:microsoft.com/office/officeart/2005/8/layout/pyramid1"/>
    <dgm:cxn modelId="{B246A3E5-D919-448D-8CF3-8D63F5142328}" type="presParOf" srcId="{5F3B149D-A023-48A0-9F1D-22A7D552C616}" destId="{7E539A6C-B489-4E8E-A268-2966122CDBCC}" srcOrd="3" destOrd="0" presId="urn:microsoft.com/office/officeart/2005/8/layout/pyramid1"/>
    <dgm:cxn modelId="{CDF806A9-C80E-43FA-A694-4D2C84DE4883}" type="presParOf" srcId="{7E539A6C-B489-4E8E-A268-2966122CDBCC}" destId="{14EBDBEF-A31C-47BF-A819-E6154A32FA3A}" srcOrd="0" destOrd="0" presId="urn:microsoft.com/office/officeart/2005/8/layout/pyramid1"/>
    <dgm:cxn modelId="{423824DA-BD30-41C0-A915-5C34CE412813}" type="presParOf" srcId="{7E539A6C-B489-4E8E-A268-2966122CDBCC}" destId="{7CC76C92-D46B-4F89-8688-690D432AF74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C66257-4CC1-43A6-9E39-C26FA07D791C}">
      <dsp:nvSpPr>
        <dsp:cNvPr id="0" name=""/>
        <dsp:cNvSpPr/>
      </dsp:nvSpPr>
      <dsp:spPr>
        <a:xfrm>
          <a:off x="2708513" y="25653"/>
          <a:ext cx="1805675" cy="990110"/>
        </a:xfrm>
        <a:prstGeom prst="trapezoid">
          <a:avLst>
            <a:gd name="adj" fmla="val 9118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/>
          </a:r>
          <a:br>
            <a:rPr lang="de-DE" sz="2100" kern="1200" dirty="0" smtClean="0"/>
          </a:br>
          <a:r>
            <a:rPr lang="de-DE" sz="2100" kern="1200" dirty="0" smtClean="0"/>
            <a:t>AO-SF</a:t>
          </a:r>
          <a:endParaRPr lang="de-DE" sz="2100" kern="1200" dirty="0"/>
        </a:p>
      </dsp:txBody>
      <dsp:txXfrm>
        <a:off x="2708513" y="25653"/>
        <a:ext cx="1805675" cy="990110"/>
      </dsp:txXfrm>
    </dsp:sp>
    <dsp:sp modelId="{D270C3A4-E0E5-4F71-B563-D7EF9CB40550}">
      <dsp:nvSpPr>
        <dsp:cNvPr id="0" name=""/>
        <dsp:cNvSpPr/>
      </dsp:nvSpPr>
      <dsp:spPr>
        <a:xfrm>
          <a:off x="1805675" y="1015763"/>
          <a:ext cx="3611351" cy="990110"/>
        </a:xfrm>
        <a:prstGeom prst="trapezoid">
          <a:avLst>
            <a:gd name="adj" fmla="val 9118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Bilanzstufe 2: Förderkonferenz</a:t>
          </a:r>
          <a:endParaRPr lang="de-DE" sz="2100" kern="1200" dirty="0"/>
        </a:p>
      </dsp:txBody>
      <dsp:txXfrm>
        <a:off x="2437662" y="1015763"/>
        <a:ext cx="2347378" cy="990110"/>
      </dsp:txXfrm>
    </dsp:sp>
    <dsp:sp modelId="{161D5AE1-86D9-4E3F-A27C-5C61392D368E}">
      <dsp:nvSpPr>
        <dsp:cNvPr id="0" name=""/>
        <dsp:cNvSpPr/>
      </dsp:nvSpPr>
      <dsp:spPr>
        <a:xfrm>
          <a:off x="902837" y="2005873"/>
          <a:ext cx="5417027" cy="990110"/>
        </a:xfrm>
        <a:prstGeom prst="trapezoid">
          <a:avLst>
            <a:gd name="adj" fmla="val 9118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Bilanzstufe 1: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Erweiterte Klassenkonferenz</a:t>
          </a:r>
          <a:endParaRPr lang="de-DE" sz="2100" kern="1200" dirty="0"/>
        </a:p>
      </dsp:txBody>
      <dsp:txXfrm>
        <a:off x="1850817" y="2005873"/>
        <a:ext cx="3521067" cy="990110"/>
      </dsp:txXfrm>
    </dsp:sp>
    <dsp:sp modelId="{14EBDBEF-A31C-47BF-A819-E6154A32FA3A}">
      <dsp:nvSpPr>
        <dsp:cNvPr id="0" name=""/>
        <dsp:cNvSpPr/>
      </dsp:nvSpPr>
      <dsp:spPr>
        <a:xfrm>
          <a:off x="0" y="2970329"/>
          <a:ext cx="7222703" cy="990110"/>
        </a:xfrm>
        <a:prstGeom prst="trapezoid">
          <a:avLst>
            <a:gd name="adj" fmla="val 9118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Basis: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Individuelle Förderung</a:t>
          </a:r>
          <a:endParaRPr lang="de-DE" sz="2100" kern="1200" dirty="0"/>
        </a:p>
      </dsp:txBody>
      <dsp:txXfrm>
        <a:off x="1263973" y="2970329"/>
        <a:ext cx="4694756" cy="9901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33A3E5-175B-4444-ACDD-650ADB93663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9C297B-3D42-45DE-BBDB-89F111AA99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1042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41D5-B4F2-419C-88C3-762341A9F581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308A1B4-C757-4D58-9054-AFC8838097F0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41D5-B4F2-419C-88C3-762341A9F581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A1B4-C757-4D58-9054-AFC8838097F0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ec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308A1B4-C757-4D58-9054-AFC8838097F0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41D5-B4F2-419C-88C3-762341A9F581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41D5-B4F2-419C-88C3-762341A9F581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308A1B4-C757-4D58-9054-AFC8838097F0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ec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41D5-B4F2-419C-88C3-762341A9F581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308A1B4-C757-4D58-9054-AFC8838097F0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D7C41D5-B4F2-419C-88C3-762341A9F581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A1B4-C757-4D58-9054-AFC8838097F0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ec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ec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ec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41D5-B4F2-419C-88C3-762341A9F581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Inhaltsplatzhalt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Inhaltsplatzhalt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308A1B4-C757-4D58-9054-AFC8838097F0}" type="slidenum">
              <a:rPr lang="de-DE" smtClean="0"/>
              <a:t>‹Nr.›</a:t>
            </a:fld>
            <a:endParaRPr lang="de-DE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41D5-B4F2-419C-88C3-762341A9F581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308A1B4-C757-4D58-9054-AFC8838097F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41D5-B4F2-419C-88C3-762341A9F581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08A1B4-C757-4D58-9054-AFC8838097F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Inhaltsplatzhalt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308A1B4-C757-4D58-9054-AFC8838097F0}" type="slidenum">
              <a:rPr lang="de-DE" smtClean="0"/>
              <a:t>‹Nr.›</a:t>
            </a:fld>
            <a:endParaRPr lang="de-DE"/>
          </a:p>
        </p:txBody>
      </p:sp>
      <p:sp>
        <p:nvSpPr>
          <p:cNvPr id="21" name="Rechtec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C41D5-B4F2-419C-88C3-762341A9F581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erade Verbindung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ec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308A1B4-C757-4D58-9054-AFC8838097F0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22" name="Rechtec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D7C41D5-B4F2-419C-88C3-762341A9F581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D7C41D5-B4F2-419C-88C3-762341A9F581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308A1B4-C757-4D58-9054-AFC8838097F0}" type="slidenum">
              <a:rPr lang="de-DE" smtClean="0"/>
              <a:t>‹Nr.›</a:t>
            </a:fld>
            <a:endParaRPr lang="de-DE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72808" cy="1752600"/>
          </a:xfrm>
        </p:spPr>
        <p:txBody>
          <a:bodyPr/>
          <a:lstStyle/>
          <a:p>
            <a:r>
              <a:rPr lang="de-DE" cap="none" dirty="0" smtClean="0">
                <a:solidFill>
                  <a:schemeClr val="accent1"/>
                </a:solidFill>
              </a:rPr>
              <a:t>D</a:t>
            </a:r>
            <a:r>
              <a:rPr lang="de-DE" cap="none" dirty="0" smtClean="0"/>
              <a:t>okumentation</a:t>
            </a:r>
          </a:p>
          <a:p>
            <a:r>
              <a:rPr lang="de-DE" cap="none" dirty="0" smtClean="0">
                <a:solidFill>
                  <a:schemeClr val="accent1"/>
                </a:solidFill>
              </a:rPr>
              <a:t>I</a:t>
            </a:r>
            <a:r>
              <a:rPr lang="de-DE" cap="none" dirty="0" smtClean="0"/>
              <a:t>ndividueller</a:t>
            </a:r>
          </a:p>
          <a:p>
            <a:r>
              <a:rPr lang="de-DE" cap="none" dirty="0" smtClean="0">
                <a:solidFill>
                  <a:schemeClr val="accent1"/>
                </a:solidFill>
              </a:rPr>
              <a:t>F</a:t>
            </a:r>
            <a:r>
              <a:rPr lang="de-DE" cap="none" dirty="0" smtClean="0"/>
              <a:t>örderung</a:t>
            </a:r>
          </a:p>
          <a:p>
            <a:r>
              <a:rPr lang="de-DE" cap="none" dirty="0" smtClean="0">
                <a:solidFill>
                  <a:schemeClr val="accent1"/>
                </a:solidFill>
              </a:rPr>
              <a:t>e</a:t>
            </a:r>
            <a:r>
              <a:rPr lang="de-DE" cap="none" dirty="0" smtClean="0"/>
              <a:t>ines/r</a:t>
            </a:r>
          </a:p>
          <a:p>
            <a:r>
              <a:rPr lang="de-DE" cap="none" dirty="0" smtClean="0">
                <a:solidFill>
                  <a:schemeClr val="accent1"/>
                </a:solidFill>
              </a:rPr>
              <a:t>S</a:t>
            </a:r>
            <a:r>
              <a:rPr lang="de-DE" cap="none" dirty="0" smtClean="0"/>
              <a:t>chülers/in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DiFeS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065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323528" y="1700808"/>
            <a:ext cx="8503920" cy="2736304"/>
          </a:xfrm>
        </p:spPr>
        <p:txBody>
          <a:bodyPr>
            <a:normAutofit/>
          </a:bodyPr>
          <a:lstStyle/>
          <a:p>
            <a:r>
              <a:rPr lang="de-DE" dirty="0"/>
              <a:t>Aktivierung und Bündelung schulinterner Ressourcen und Kompetenzen zur systematischen „individuellen Förderung“</a:t>
            </a:r>
          </a:p>
          <a:p>
            <a:endParaRPr lang="de-DE" dirty="0" smtClean="0"/>
          </a:p>
          <a:p>
            <a:r>
              <a:rPr lang="de-DE" dirty="0" smtClean="0"/>
              <a:t>Dokumentation </a:t>
            </a:r>
            <a:r>
              <a:rPr lang="de-DE" dirty="0"/>
              <a:t>der individuellen </a:t>
            </a:r>
            <a:r>
              <a:rPr lang="de-DE" dirty="0" smtClean="0"/>
              <a:t>Förderung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3314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DiFeS</a:t>
            </a:r>
            <a:r>
              <a:rPr lang="de-DE" dirty="0" smtClean="0"/>
              <a:t> ist 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/>
              <a:t>eigentlich nichts „Neues“, denn:</a:t>
            </a:r>
          </a:p>
          <a:p>
            <a:pPr lvl="0"/>
            <a:r>
              <a:rPr lang="de-DE" dirty="0"/>
              <a:t>Schon bisher wurden in den Schulen Gespräche geführt und Maßnahmen entwickelt, um Kinder in besonderer Weise zu fördern: </a:t>
            </a:r>
            <a:r>
              <a:rPr lang="de-DE" dirty="0" smtClean="0"/>
              <a:t>Gespräche </a:t>
            </a:r>
            <a:r>
              <a:rPr lang="de-DE" dirty="0"/>
              <a:t>unter Kolleginnen, </a:t>
            </a:r>
            <a:r>
              <a:rPr lang="de-DE" dirty="0" smtClean="0"/>
              <a:t>Schulleitung, </a:t>
            </a:r>
            <a:r>
              <a:rPr lang="de-DE" dirty="0"/>
              <a:t>ggf. mit der Sonderpädagogin, mit Logopädin, Therapeuten, Jugendamt und </a:t>
            </a:r>
            <a:r>
              <a:rPr lang="de-DE" dirty="0" smtClean="0"/>
              <a:t>Eltern(!).</a:t>
            </a:r>
          </a:p>
          <a:p>
            <a:pPr lvl="0"/>
            <a:r>
              <a:rPr lang="de-DE" dirty="0" smtClean="0"/>
              <a:t>Diese </a:t>
            </a:r>
            <a:r>
              <a:rPr lang="de-DE" dirty="0"/>
              <a:t>Gespräche und die Durchführung von Maßnahmen wurden entsprechend in sehr unterschiedlicher Weise dokumentiert (Aktennotizen, DEIF, …)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147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400" dirty="0" err="1"/>
              <a:t>DiFeS</a:t>
            </a:r>
            <a:r>
              <a:rPr lang="de-DE" sz="2400" dirty="0"/>
              <a:t> </a:t>
            </a:r>
            <a:r>
              <a:rPr lang="de-DE" sz="2400" dirty="0" smtClean="0"/>
              <a:t>unterstützt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de-DE" sz="2800" dirty="0" err="1"/>
              <a:t>DiFeS</a:t>
            </a:r>
            <a:r>
              <a:rPr lang="de-DE" sz="2800" dirty="0"/>
              <a:t> ist eine „Formularsammlung“, die Diagnose- und Fördermaßnahmen bezogen auf das einzelne Kind strukturieren soll, indem</a:t>
            </a:r>
            <a:endParaRPr lang="de-DE" sz="2000" dirty="0"/>
          </a:p>
          <a:p>
            <a:pPr lvl="1">
              <a:buClr>
                <a:schemeClr val="accent6"/>
              </a:buClr>
            </a:pPr>
            <a:r>
              <a:rPr lang="de-DE" sz="2400" dirty="0">
                <a:solidFill>
                  <a:schemeClr val="tx1"/>
                </a:solidFill>
              </a:rPr>
              <a:t>Eltern einbezogen werden</a:t>
            </a:r>
            <a:endParaRPr lang="de-DE" sz="1800" dirty="0">
              <a:solidFill>
                <a:schemeClr val="tx1"/>
              </a:solidFill>
            </a:endParaRPr>
          </a:p>
          <a:p>
            <a:pPr lvl="1">
              <a:buClr>
                <a:schemeClr val="accent6"/>
              </a:buClr>
            </a:pPr>
            <a:r>
              <a:rPr lang="de-DE" sz="2400" dirty="0">
                <a:solidFill>
                  <a:schemeClr val="tx1"/>
                </a:solidFill>
              </a:rPr>
              <a:t>außerschulische Partner in den Prozess eingebunden werden</a:t>
            </a:r>
            <a:endParaRPr lang="de-DE" sz="1800" dirty="0">
              <a:solidFill>
                <a:schemeClr val="tx1"/>
              </a:solidFill>
            </a:endParaRPr>
          </a:p>
          <a:p>
            <a:pPr lvl="1">
              <a:buClr>
                <a:schemeClr val="accent6"/>
              </a:buClr>
            </a:pPr>
            <a:r>
              <a:rPr lang="de-DE" sz="2400" dirty="0">
                <a:solidFill>
                  <a:schemeClr val="tx1"/>
                </a:solidFill>
              </a:rPr>
              <a:t>das „Durchlaufen“ der Stufen einen Überblick gibt, ob alle schuleigenen Möglichkeiten zur individuellen Förderung bedacht wurden</a:t>
            </a:r>
            <a:endParaRPr lang="de-DE" sz="1800" dirty="0">
              <a:solidFill>
                <a:schemeClr val="tx1"/>
              </a:solidFill>
            </a:endParaRPr>
          </a:p>
          <a:p>
            <a:pPr lvl="1">
              <a:buClr>
                <a:schemeClr val="accent6"/>
              </a:buClr>
            </a:pPr>
            <a:r>
              <a:rPr lang="de-DE" sz="2400" dirty="0">
                <a:solidFill>
                  <a:schemeClr val="tx1"/>
                </a:solidFill>
              </a:rPr>
              <a:t>Kontinuität in der Förderplanung entsteht</a:t>
            </a:r>
            <a:endParaRPr lang="de-DE" sz="1800" dirty="0">
              <a:solidFill>
                <a:schemeClr val="tx1"/>
              </a:solidFill>
            </a:endParaRPr>
          </a:p>
          <a:p>
            <a:pPr lvl="1">
              <a:buClr>
                <a:schemeClr val="accent6"/>
              </a:buClr>
            </a:pPr>
            <a:r>
              <a:rPr lang="de-DE" sz="2400" dirty="0">
                <a:solidFill>
                  <a:schemeClr val="tx1"/>
                </a:solidFill>
              </a:rPr>
              <a:t>Fördermaßnahmen auch zur „Rechenschaftslegung“ dokumentiert werden.</a:t>
            </a:r>
            <a:endParaRPr lang="de-D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240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de-DE" sz="24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32744854"/>
              </p:ext>
            </p:extLst>
          </p:nvPr>
        </p:nvGraphicFramePr>
        <p:xfrm>
          <a:off x="962722" y="1772816"/>
          <a:ext cx="7222703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ingekerbter Pfeil nach rechts 5"/>
          <p:cNvSpPr/>
          <p:nvPr/>
        </p:nvSpPr>
        <p:spPr>
          <a:xfrm rot="16200000">
            <a:off x="-450558" y="3555015"/>
            <a:ext cx="3888433" cy="468052"/>
          </a:xfrm>
          <a:prstGeom prst="notched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95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xit" presetSubtype="1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Formularsammlung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Datenblatt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Schweigepflichtentbindung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Dokumente der Bilanzstufe 1:</a:t>
            </a:r>
          </a:p>
          <a:p>
            <a:pPr marL="788670" lvl="1" indent="-514350">
              <a:buFont typeface="+mj-lt"/>
              <a:buAutoNum type="alphaLcParenR"/>
            </a:pPr>
            <a:r>
              <a:rPr lang="de-DE" dirty="0" smtClean="0">
                <a:solidFill>
                  <a:schemeClr val="tx1"/>
                </a:solidFill>
              </a:rPr>
              <a:t>Protokoll für erweiterte Klassenkonferenz</a:t>
            </a:r>
          </a:p>
          <a:p>
            <a:pPr marL="788670" lvl="1" indent="-514350">
              <a:buFont typeface="+mj-lt"/>
              <a:buAutoNum type="alphaLcParenR"/>
            </a:pPr>
            <a:r>
              <a:rPr lang="de-DE" dirty="0" smtClean="0">
                <a:solidFill>
                  <a:schemeClr val="tx1"/>
                </a:solidFill>
              </a:rPr>
              <a:t>Vereinbarte Förderplanung (Ziele und Maßnahmen)</a:t>
            </a:r>
          </a:p>
          <a:p>
            <a:pPr marL="788670" lvl="1" indent="-514350">
              <a:buFont typeface="+mj-lt"/>
              <a:buAutoNum type="alphaLcParenR"/>
            </a:pPr>
            <a:r>
              <a:rPr lang="de-DE" dirty="0" smtClean="0">
                <a:solidFill>
                  <a:schemeClr val="tx1"/>
                </a:solidFill>
              </a:rPr>
              <a:t>Wirksamkeitsprüfung der erweiterten Klassenkonferenz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Dokumente der Bilanzstufe 2:</a:t>
            </a:r>
          </a:p>
          <a:p>
            <a:pPr marL="788670" lvl="1" indent="-514350">
              <a:buFont typeface="+mj-lt"/>
              <a:buAutoNum type="alphaLcParenR"/>
            </a:pP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…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1187624" y="2922356"/>
            <a:ext cx="6650206" cy="1442748"/>
            <a:chOff x="902837" y="2005873"/>
            <a:chExt cx="5417027" cy="99011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1" name="Trapezoid 10"/>
            <p:cNvSpPr/>
            <p:nvPr/>
          </p:nvSpPr>
          <p:spPr>
            <a:xfrm>
              <a:off x="902837" y="2005873"/>
              <a:ext cx="5417027" cy="990110"/>
            </a:xfrm>
            <a:prstGeom prst="trapezoid">
              <a:avLst>
                <a:gd name="adj" fmla="val 91186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Trapezoid 4"/>
            <p:cNvSpPr/>
            <p:nvPr/>
          </p:nvSpPr>
          <p:spPr>
            <a:xfrm>
              <a:off x="1850817" y="2005873"/>
              <a:ext cx="3521067" cy="9901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2100" kern="1200" dirty="0" smtClean="0"/>
                <a:t>Bilanzstufe 1:</a:t>
              </a:r>
            </a:p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2100" kern="1200" dirty="0" smtClean="0"/>
                <a:t>Erweiterte Klassenkonferenz</a:t>
              </a:r>
              <a:endParaRPr lang="de-DE" sz="21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4535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33241E-6 L 0.21129 0.2940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56" y="1468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4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4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4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4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4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Nicht-Ziele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251520" y="1772816"/>
            <a:ext cx="8503920" cy="3960440"/>
          </a:xfrm>
        </p:spPr>
        <p:txBody>
          <a:bodyPr>
            <a:normAutofit fontScale="92500" lnSpcReduction="20000"/>
          </a:bodyPr>
          <a:lstStyle/>
          <a:p>
            <a:r>
              <a:rPr lang="de-DE" sz="3600" dirty="0" err="1"/>
              <a:t>DiFeS</a:t>
            </a:r>
            <a:r>
              <a:rPr lang="de-DE" sz="3600" dirty="0"/>
              <a:t> </a:t>
            </a:r>
            <a:r>
              <a:rPr lang="de-DE" sz="3600" b="1" dirty="0"/>
              <a:t>≠</a:t>
            </a:r>
            <a:r>
              <a:rPr lang="de-DE" sz="3600" dirty="0"/>
              <a:t> AO-SF</a:t>
            </a:r>
          </a:p>
          <a:p>
            <a:endParaRPr lang="de-DE" sz="3600" dirty="0" smtClean="0"/>
          </a:p>
          <a:p>
            <a:r>
              <a:rPr lang="de-DE" sz="3600" dirty="0" err="1" smtClean="0"/>
              <a:t>DiFeS</a:t>
            </a:r>
            <a:r>
              <a:rPr lang="de-DE" sz="3600" dirty="0" smtClean="0"/>
              <a:t> </a:t>
            </a:r>
            <a:r>
              <a:rPr lang="de-DE" sz="3600" b="1" dirty="0"/>
              <a:t>≠</a:t>
            </a:r>
            <a:r>
              <a:rPr lang="de-DE" sz="3600" dirty="0"/>
              <a:t> Vorbereitung eines </a:t>
            </a:r>
            <a:r>
              <a:rPr lang="de-DE" sz="3600" dirty="0" smtClean="0"/>
              <a:t>AO-SF</a:t>
            </a:r>
          </a:p>
          <a:p>
            <a:endParaRPr lang="de-DE" sz="3600" dirty="0"/>
          </a:p>
          <a:p>
            <a:pPr marL="0" indent="0">
              <a:buNone/>
            </a:pPr>
            <a:r>
              <a:rPr lang="de-DE" sz="3600" dirty="0" smtClean="0"/>
              <a:t>Aber:</a:t>
            </a:r>
          </a:p>
          <a:p>
            <a:endParaRPr lang="de-DE" sz="3600" dirty="0"/>
          </a:p>
          <a:p>
            <a:r>
              <a:rPr lang="de-DE" sz="3600" dirty="0" err="1" smtClean="0"/>
              <a:t>DiFeS</a:t>
            </a:r>
            <a:r>
              <a:rPr lang="de-DE" sz="3600" dirty="0" smtClean="0"/>
              <a:t> verkürzt das AO-SF, falls es notwendig werden sollte</a:t>
            </a:r>
            <a:endParaRPr lang="de-DE" sz="36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4126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err="1"/>
              <a:t>DiFeS</a:t>
            </a:r>
            <a:r>
              <a:rPr lang="de-DE" sz="3600" dirty="0"/>
              <a:t> bündelt </a:t>
            </a:r>
            <a:r>
              <a:rPr lang="de-DE" sz="3600" dirty="0" smtClean="0"/>
              <a:t>…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611560" y="1772816"/>
            <a:ext cx="77768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… notwendige </a:t>
            </a:r>
            <a:r>
              <a:rPr lang="de-DE" sz="2800" dirty="0"/>
              <a:t>Förder- und Unterstützungsmaßnahmen in der </a:t>
            </a:r>
            <a:r>
              <a:rPr lang="de-DE" sz="2800" dirty="0" smtClean="0"/>
              <a:t>Schule und trägt im Idealfall zu einer präventiven Förderung bei, so </a:t>
            </a:r>
            <a:r>
              <a:rPr lang="de-DE" sz="2800" dirty="0"/>
              <a:t>dass sonderpädagogischer Unterstützungsbedarf im Idealfall vermieden wird.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971600" y="4869160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Hinweis: Nicht jeder Unterstützungsbedarf ist „sonderpädagogisch“, der nur mit Hilfe </a:t>
            </a:r>
            <a:r>
              <a:rPr lang="de-DE" dirty="0" smtClean="0"/>
              <a:t>oder durch Sonderpädagogin </a:t>
            </a:r>
            <a:r>
              <a:rPr lang="de-DE" dirty="0"/>
              <a:t>oder eines Sonderpädagogen erbracht werden kann.</a:t>
            </a:r>
          </a:p>
        </p:txBody>
      </p:sp>
    </p:spTree>
    <p:extLst>
      <p:ext uri="{BB962C8B-B14F-4D97-AF65-F5344CB8AC3E}">
        <p14:creationId xmlns:p14="http://schemas.microsoft.com/office/powerpoint/2010/main" val="414152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ronus">
  <a:themeElements>
    <a:clrScheme name="Cronus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ronus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ronus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281</Words>
  <Application>Microsoft Office PowerPoint</Application>
  <PresentationFormat>Bildschirmpräsentation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Cronus</vt:lpstr>
      <vt:lpstr>DiFeS</vt:lpstr>
      <vt:lpstr>Ziele</vt:lpstr>
      <vt:lpstr>DiFeS ist …</vt:lpstr>
      <vt:lpstr>DiFeS unterstützt</vt:lpstr>
      <vt:lpstr>PowerPoint-Präsentation</vt:lpstr>
      <vt:lpstr>Formularsammlung</vt:lpstr>
      <vt:lpstr>Nicht-Ziele</vt:lpstr>
      <vt:lpstr>DiFeS bündelt …</vt:lpstr>
    </vt:vector>
  </TitlesOfParts>
  <Company>Stadt Köln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Wolfram Bockschewsky</dc:title>
  <dc:creator>bockschewsky</dc:creator>
  <cp:lastModifiedBy>Schulverwaltung</cp:lastModifiedBy>
  <cp:revision>21</cp:revision>
  <cp:lastPrinted>2014-09-08T08:30:27Z</cp:lastPrinted>
  <dcterms:created xsi:type="dcterms:W3CDTF">2014-09-08T06:57:48Z</dcterms:created>
  <dcterms:modified xsi:type="dcterms:W3CDTF">2015-02-19T12:08:36Z</dcterms:modified>
</cp:coreProperties>
</file>